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02483A-F35C-4C5A-8B5E-A767668F6B3E}">
  <a:tblStyle styleId="{6E02483A-F35C-4C5A-8B5E-A767668F6B3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aqVpplmRWo" TargetMode="External"/><Relationship Id="rId3" Type="http://schemas.openxmlformats.org/officeDocument/2006/relationships/hyperlink" Target="https://www.youtube.com/watch?v=-DfX3_CO2b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Gn1LX9UOp7LZpbTOGfOSGSojyobMF2IOPYsiIVzAAw/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255c3eb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255c3eb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0d2c1bae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0d2c1bae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BQ4,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263bec6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263bec6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image of the roulette wheel links to the ‘clustering illusion’ bias - seeing patterns where there are none (explored later)</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It would be great if students are aware of any other biases, but not necessary at this point</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27c2947c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27c2947c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727c2947ca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27c2947ca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Instructions are repeated on handout 2</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Allow plenty of copy-pasting and document-sharing in the fourth step</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727c2947ca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27c2947ca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27c2947ca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27c2947ca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Video link also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Explore more by Julia Galef </a:t>
            </a:r>
            <a:r>
              <a:rPr lang="en" u="sng">
                <a:solidFill>
                  <a:schemeClr val="hlink"/>
                </a:solidFill>
                <a:latin typeface="Proxima Nova"/>
                <a:ea typeface="Proxima Nova"/>
                <a:cs typeface="Proxima Nova"/>
                <a:sym typeface="Proxima Nova"/>
                <a:hlinkClick r:id="rId3"/>
              </a:rPr>
              <a:t>here</a:t>
            </a:r>
            <a:r>
              <a:rPr lang="en">
                <a:latin typeface="Proxima Nova"/>
                <a:ea typeface="Proxima Nova"/>
                <a:cs typeface="Proxima Nova"/>
                <a:sym typeface="Proxima Nova"/>
              </a:rPr>
              <a:t>. Her ‘scout’ vs. ‘soldier’ mindset is a great way of understanding and overcoming unconscious bias</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3d657b00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3d657b00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8267b64f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8267b64f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BQ4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3d657b0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3d657b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0">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26">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000000"/>
                </a:solidFill>
              </a:defRPr>
            </a:lvl1pPr>
            <a:lvl2pPr lvl="1" algn="l">
              <a:lnSpc>
                <a:spcPct val="100000"/>
              </a:lnSpc>
              <a:spcBef>
                <a:spcPts val="0"/>
              </a:spcBef>
              <a:spcAft>
                <a:spcPts val="0"/>
              </a:spcAft>
              <a:buClr>
                <a:schemeClr val="dk1"/>
              </a:buClr>
              <a:buSzPts val="3000"/>
              <a:buNone/>
              <a:defRPr b="1" sz="3000">
                <a:solidFill>
                  <a:srgbClr val="000000"/>
                </a:solidFill>
              </a:defRPr>
            </a:lvl2pPr>
            <a:lvl3pPr lvl="2" algn="l">
              <a:lnSpc>
                <a:spcPct val="100000"/>
              </a:lnSpc>
              <a:spcBef>
                <a:spcPts val="0"/>
              </a:spcBef>
              <a:spcAft>
                <a:spcPts val="0"/>
              </a:spcAft>
              <a:buClr>
                <a:schemeClr val="dk1"/>
              </a:buClr>
              <a:buSzPts val="3000"/>
              <a:buNone/>
              <a:defRPr b="1" sz="3000">
                <a:solidFill>
                  <a:srgbClr val="000000"/>
                </a:solidFill>
              </a:defRPr>
            </a:lvl3pPr>
            <a:lvl4pPr lvl="3" algn="l">
              <a:lnSpc>
                <a:spcPct val="100000"/>
              </a:lnSpc>
              <a:spcBef>
                <a:spcPts val="0"/>
              </a:spcBef>
              <a:spcAft>
                <a:spcPts val="0"/>
              </a:spcAft>
              <a:buClr>
                <a:schemeClr val="dk1"/>
              </a:buClr>
              <a:buSzPts val="3000"/>
              <a:buNone/>
              <a:defRPr b="1" sz="3000">
                <a:solidFill>
                  <a:srgbClr val="000000"/>
                </a:solidFill>
              </a:defRPr>
            </a:lvl4pPr>
            <a:lvl5pPr lvl="4" algn="l">
              <a:lnSpc>
                <a:spcPct val="100000"/>
              </a:lnSpc>
              <a:spcBef>
                <a:spcPts val="0"/>
              </a:spcBef>
              <a:spcAft>
                <a:spcPts val="0"/>
              </a:spcAft>
              <a:buClr>
                <a:schemeClr val="dk1"/>
              </a:buClr>
              <a:buSzPts val="3000"/>
              <a:buNone/>
              <a:defRPr b="1" sz="3000">
                <a:solidFill>
                  <a:srgbClr val="000000"/>
                </a:solidFill>
              </a:defRPr>
            </a:lvl5pPr>
            <a:lvl6pPr lvl="5" algn="l">
              <a:lnSpc>
                <a:spcPct val="100000"/>
              </a:lnSpc>
              <a:spcBef>
                <a:spcPts val="0"/>
              </a:spcBef>
              <a:spcAft>
                <a:spcPts val="0"/>
              </a:spcAft>
              <a:buClr>
                <a:schemeClr val="dk1"/>
              </a:buClr>
              <a:buSzPts val="3000"/>
              <a:buNone/>
              <a:defRPr b="1" sz="3000">
                <a:solidFill>
                  <a:srgbClr val="000000"/>
                </a:solidFill>
              </a:defRPr>
            </a:lvl6pPr>
            <a:lvl7pPr lvl="6" algn="l">
              <a:lnSpc>
                <a:spcPct val="100000"/>
              </a:lnSpc>
              <a:spcBef>
                <a:spcPts val="0"/>
              </a:spcBef>
              <a:spcAft>
                <a:spcPts val="0"/>
              </a:spcAft>
              <a:buClr>
                <a:schemeClr val="dk1"/>
              </a:buClr>
              <a:buSzPts val="3000"/>
              <a:buNone/>
              <a:defRPr b="1" sz="3000">
                <a:solidFill>
                  <a:srgbClr val="000000"/>
                </a:solidFill>
              </a:defRPr>
            </a:lvl7pPr>
            <a:lvl8pPr lvl="7" algn="l">
              <a:lnSpc>
                <a:spcPct val="100000"/>
              </a:lnSpc>
              <a:spcBef>
                <a:spcPts val="0"/>
              </a:spcBef>
              <a:spcAft>
                <a:spcPts val="0"/>
              </a:spcAft>
              <a:buClr>
                <a:schemeClr val="dk1"/>
              </a:buClr>
              <a:buSzPts val="3000"/>
              <a:buNone/>
              <a:defRPr b="1" sz="3000">
                <a:solidFill>
                  <a:srgbClr val="000000"/>
                </a:solidFill>
              </a:defRPr>
            </a:lvl8pPr>
            <a:lvl9pPr lvl="8" algn="l">
              <a:lnSpc>
                <a:spcPct val="100000"/>
              </a:lnSpc>
              <a:spcBef>
                <a:spcPts val="0"/>
              </a:spcBef>
              <a:spcAft>
                <a:spcPts val="0"/>
              </a:spcAft>
              <a:buClr>
                <a:schemeClr val="dk1"/>
              </a:buClr>
              <a:buSzPts val="3000"/>
              <a:buNone/>
              <a:defRPr b="1" sz="3000">
                <a:solidFill>
                  <a:srgbClr val="000000"/>
                </a:solidFill>
              </a:defRPr>
            </a:lvl9pPr>
          </a:lstStyle>
          <a:p/>
        </p:txBody>
      </p:sp>
      <p:sp>
        <p:nvSpPr>
          <p:cNvPr id="61" name="Google Shape;61;p14"/>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7">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66" name="Google Shape;66;p15"/>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8">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9">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5" name="Google Shape;75;p17"/>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31">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p:nvPr/>
        </p:nvSpPr>
        <p:spPr>
          <a:xfrm>
            <a:off x="0" y="1714500"/>
            <a:ext cx="9144000" cy="3429000"/>
          </a:xfrm>
          <a:prstGeom prst="rect">
            <a:avLst/>
          </a:prstGeom>
          <a:solidFill>
            <a:srgbClr val="FF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6781950" y="1912100"/>
            <a:ext cx="1914000" cy="350700"/>
          </a:xfrm>
          <a:prstGeom prst="rect">
            <a:avLst/>
          </a:prstGeom>
          <a:solidFill>
            <a:srgbClr val="FFEBEE"/>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4626100" y="1912100"/>
            <a:ext cx="1914000" cy="350700"/>
          </a:xfrm>
          <a:prstGeom prst="rect">
            <a:avLst/>
          </a:prstGeom>
          <a:solidFill>
            <a:srgbClr val="FFEBEE"/>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p:nvPr/>
        </p:nvSpPr>
        <p:spPr>
          <a:xfrm>
            <a:off x="2470258" y="1912100"/>
            <a:ext cx="1914000" cy="350700"/>
          </a:xfrm>
          <a:prstGeom prst="rect">
            <a:avLst/>
          </a:prstGeom>
          <a:solidFill>
            <a:srgbClr val="FFEBEE"/>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a:off x="304800" y="1912100"/>
            <a:ext cx="1914000" cy="350700"/>
          </a:xfrm>
          <a:prstGeom prst="rect">
            <a:avLst/>
          </a:prstGeom>
          <a:solidFill>
            <a:srgbClr val="FFEBEE"/>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txBox="1"/>
          <p:nvPr/>
        </p:nvSpPr>
        <p:spPr>
          <a:xfrm>
            <a:off x="381000" y="1971200"/>
            <a:ext cx="259500" cy="232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sz="1400">
                <a:solidFill>
                  <a:srgbClr val="434343"/>
                </a:solidFill>
              </a:rPr>
              <a:t>1</a:t>
            </a:r>
            <a:endParaRPr sz="1400">
              <a:solidFill>
                <a:srgbClr val="434343"/>
              </a:solidFill>
            </a:endParaRPr>
          </a:p>
        </p:txBody>
      </p:sp>
      <p:sp>
        <p:nvSpPr>
          <p:cNvPr id="85" name="Google Shape;85;p18"/>
          <p:cNvSpPr txBox="1"/>
          <p:nvPr/>
        </p:nvSpPr>
        <p:spPr>
          <a:xfrm>
            <a:off x="2541660" y="1971200"/>
            <a:ext cx="259500" cy="232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sz="1400">
                <a:solidFill>
                  <a:srgbClr val="434343"/>
                </a:solidFill>
              </a:rPr>
              <a:t>2</a:t>
            </a:r>
            <a:endParaRPr sz="1400">
              <a:solidFill>
                <a:srgbClr val="434343"/>
              </a:solidFill>
            </a:endParaRPr>
          </a:p>
        </p:txBody>
      </p:sp>
      <p:sp>
        <p:nvSpPr>
          <p:cNvPr id="86" name="Google Shape;86;p18"/>
          <p:cNvSpPr txBox="1"/>
          <p:nvPr/>
        </p:nvSpPr>
        <p:spPr>
          <a:xfrm>
            <a:off x="4699910" y="1971200"/>
            <a:ext cx="259500" cy="232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sz="1400">
                <a:solidFill>
                  <a:srgbClr val="434343"/>
                </a:solidFill>
              </a:rPr>
              <a:t>3</a:t>
            </a:r>
            <a:endParaRPr sz="1400">
              <a:solidFill>
                <a:srgbClr val="434343"/>
              </a:solidFill>
            </a:endParaRPr>
          </a:p>
        </p:txBody>
      </p:sp>
      <p:sp>
        <p:nvSpPr>
          <p:cNvPr id="87" name="Google Shape;87;p18"/>
          <p:cNvSpPr txBox="1"/>
          <p:nvPr/>
        </p:nvSpPr>
        <p:spPr>
          <a:xfrm>
            <a:off x="6858160" y="1971200"/>
            <a:ext cx="259500" cy="232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sz="1400">
                <a:solidFill>
                  <a:srgbClr val="434343"/>
                </a:solidFill>
              </a:rPr>
              <a:t>4</a:t>
            </a:r>
            <a:endParaRPr sz="1400">
              <a:solidFill>
                <a:srgbClr val="434343"/>
              </a:solidFill>
            </a:endParaRPr>
          </a:p>
        </p:txBody>
      </p:sp>
      <p:sp>
        <p:nvSpPr>
          <p:cNvPr id="88" name="Google Shape;88;p18"/>
          <p:cNvSpPr txBox="1"/>
          <p:nvPr>
            <p:ph type="title"/>
          </p:nvPr>
        </p:nvSpPr>
        <p:spPr>
          <a:xfrm>
            <a:off x="304800" y="502075"/>
            <a:ext cx="8550900" cy="1007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434343"/>
                </a:solidFill>
              </a:defRPr>
            </a:lvl1pPr>
            <a:lvl2pPr lvl="1" algn="l">
              <a:lnSpc>
                <a:spcPct val="100000"/>
              </a:lnSpc>
              <a:spcBef>
                <a:spcPts val="0"/>
              </a:spcBef>
              <a:spcAft>
                <a:spcPts val="0"/>
              </a:spcAft>
              <a:buNone/>
              <a:defRPr b="1" sz="2800">
                <a:solidFill>
                  <a:srgbClr val="434343"/>
                </a:solidFill>
              </a:defRPr>
            </a:lvl2pPr>
            <a:lvl3pPr lvl="2" algn="l">
              <a:lnSpc>
                <a:spcPct val="100000"/>
              </a:lnSpc>
              <a:spcBef>
                <a:spcPts val="0"/>
              </a:spcBef>
              <a:spcAft>
                <a:spcPts val="0"/>
              </a:spcAft>
              <a:buNone/>
              <a:defRPr b="1" sz="2800">
                <a:solidFill>
                  <a:srgbClr val="434343"/>
                </a:solidFill>
              </a:defRPr>
            </a:lvl3pPr>
            <a:lvl4pPr lvl="3" algn="l">
              <a:lnSpc>
                <a:spcPct val="100000"/>
              </a:lnSpc>
              <a:spcBef>
                <a:spcPts val="0"/>
              </a:spcBef>
              <a:spcAft>
                <a:spcPts val="0"/>
              </a:spcAft>
              <a:buNone/>
              <a:defRPr b="1" sz="2800">
                <a:solidFill>
                  <a:srgbClr val="434343"/>
                </a:solidFill>
              </a:defRPr>
            </a:lvl4pPr>
            <a:lvl5pPr lvl="4" algn="l">
              <a:lnSpc>
                <a:spcPct val="100000"/>
              </a:lnSpc>
              <a:spcBef>
                <a:spcPts val="0"/>
              </a:spcBef>
              <a:spcAft>
                <a:spcPts val="0"/>
              </a:spcAft>
              <a:buNone/>
              <a:defRPr b="1" sz="2800">
                <a:solidFill>
                  <a:srgbClr val="434343"/>
                </a:solidFill>
              </a:defRPr>
            </a:lvl5pPr>
            <a:lvl6pPr lvl="5" algn="l">
              <a:lnSpc>
                <a:spcPct val="100000"/>
              </a:lnSpc>
              <a:spcBef>
                <a:spcPts val="0"/>
              </a:spcBef>
              <a:spcAft>
                <a:spcPts val="0"/>
              </a:spcAft>
              <a:buNone/>
              <a:defRPr b="1" sz="2800">
                <a:solidFill>
                  <a:srgbClr val="434343"/>
                </a:solidFill>
              </a:defRPr>
            </a:lvl6pPr>
            <a:lvl7pPr lvl="6" algn="l">
              <a:lnSpc>
                <a:spcPct val="100000"/>
              </a:lnSpc>
              <a:spcBef>
                <a:spcPts val="0"/>
              </a:spcBef>
              <a:spcAft>
                <a:spcPts val="0"/>
              </a:spcAft>
              <a:buNone/>
              <a:defRPr b="1" sz="2800">
                <a:solidFill>
                  <a:srgbClr val="434343"/>
                </a:solidFill>
              </a:defRPr>
            </a:lvl7pPr>
            <a:lvl8pPr lvl="7" algn="l">
              <a:lnSpc>
                <a:spcPct val="100000"/>
              </a:lnSpc>
              <a:spcBef>
                <a:spcPts val="0"/>
              </a:spcBef>
              <a:spcAft>
                <a:spcPts val="0"/>
              </a:spcAft>
              <a:buNone/>
              <a:defRPr b="1" sz="2800">
                <a:solidFill>
                  <a:srgbClr val="434343"/>
                </a:solidFill>
              </a:defRPr>
            </a:lvl8pPr>
            <a:lvl9pPr lvl="8" algn="l">
              <a:lnSpc>
                <a:spcPct val="100000"/>
              </a:lnSpc>
              <a:spcBef>
                <a:spcPts val="0"/>
              </a:spcBef>
              <a:spcAft>
                <a:spcPts val="0"/>
              </a:spcAft>
              <a:buNone/>
              <a:defRPr b="1" sz="2800">
                <a:solidFill>
                  <a:srgbClr val="434343"/>
                </a:solidFill>
              </a:defRPr>
            </a:lvl9pPr>
          </a:lstStyle>
          <a:p/>
        </p:txBody>
      </p:sp>
      <p:sp>
        <p:nvSpPr>
          <p:cNvPr id="89" name="Google Shape;89;p18"/>
          <p:cNvSpPr txBox="1"/>
          <p:nvPr>
            <p:ph idx="1" type="body"/>
          </p:nvPr>
        </p:nvSpPr>
        <p:spPr>
          <a:xfrm>
            <a:off x="304725" y="2370400"/>
            <a:ext cx="1914000" cy="2205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90" name="Google Shape;90;p18"/>
          <p:cNvSpPr txBox="1"/>
          <p:nvPr>
            <p:ph idx="2" type="body"/>
          </p:nvPr>
        </p:nvSpPr>
        <p:spPr>
          <a:xfrm>
            <a:off x="2470250" y="2370400"/>
            <a:ext cx="1914000" cy="2205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91" name="Google Shape;91;p18"/>
          <p:cNvSpPr txBox="1"/>
          <p:nvPr>
            <p:ph idx="3" type="body"/>
          </p:nvPr>
        </p:nvSpPr>
        <p:spPr>
          <a:xfrm>
            <a:off x="4635775" y="2370400"/>
            <a:ext cx="1914000" cy="2205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92" name="Google Shape;92;p18"/>
          <p:cNvSpPr txBox="1"/>
          <p:nvPr>
            <p:ph idx="4" type="body"/>
          </p:nvPr>
        </p:nvSpPr>
        <p:spPr>
          <a:xfrm>
            <a:off x="6781950" y="2370400"/>
            <a:ext cx="1914000" cy="2205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93" name="Google Shape;9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2">
    <p:bg>
      <p:bgPr>
        <a:solidFill>
          <a:srgbClr val="FFFFFF"/>
        </a:solidFill>
      </p:bgPr>
    </p:bg>
    <p:spTree>
      <p:nvGrpSpPr>
        <p:cNvPr id="94" name="Shape 94"/>
        <p:cNvGrpSpPr/>
        <p:nvPr/>
      </p:nvGrpSpPr>
      <p:grpSpPr>
        <a:xfrm>
          <a:off x="0" y="0"/>
          <a:ext cx="0" cy="0"/>
          <a:chOff x="0" y="0"/>
          <a:chExt cx="0" cy="0"/>
        </a:xfrm>
      </p:grpSpPr>
      <p:sp>
        <p:nvSpPr>
          <p:cNvPr id="95" name="Google Shape;9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A64D79"/>
                </a:solidFill>
              </a:defRPr>
            </a:lvl1pPr>
            <a:lvl2pPr lvl="1" algn="l">
              <a:lnSpc>
                <a:spcPct val="100000"/>
              </a:lnSpc>
              <a:spcBef>
                <a:spcPts val="0"/>
              </a:spcBef>
              <a:spcAft>
                <a:spcPts val="0"/>
              </a:spcAft>
              <a:buClr>
                <a:schemeClr val="dk1"/>
              </a:buClr>
              <a:buSzPts val="3000"/>
              <a:buNone/>
              <a:defRPr sz="3000">
                <a:solidFill>
                  <a:srgbClr val="A64D79"/>
                </a:solidFill>
              </a:defRPr>
            </a:lvl2pPr>
            <a:lvl3pPr lvl="2" algn="l">
              <a:lnSpc>
                <a:spcPct val="100000"/>
              </a:lnSpc>
              <a:spcBef>
                <a:spcPts val="0"/>
              </a:spcBef>
              <a:spcAft>
                <a:spcPts val="0"/>
              </a:spcAft>
              <a:buClr>
                <a:schemeClr val="dk1"/>
              </a:buClr>
              <a:buSzPts val="3000"/>
              <a:buNone/>
              <a:defRPr sz="3000">
                <a:solidFill>
                  <a:srgbClr val="A64D79"/>
                </a:solidFill>
              </a:defRPr>
            </a:lvl3pPr>
            <a:lvl4pPr lvl="3" algn="l">
              <a:lnSpc>
                <a:spcPct val="100000"/>
              </a:lnSpc>
              <a:spcBef>
                <a:spcPts val="0"/>
              </a:spcBef>
              <a:spcAft>
                <a:spcPts val="0"/>
              </a:spcAft>
              <a:buClr>
                <a:schemeClr val="dk1"/>
              </a:buClr>
              <a:buSzPts val="3000"/>
              <a:buNone/>
              <a:defRPr sz="3000">
                <a:solidFill>
                  <a:srgbClr val="A64D79"/>
                </a:solidFill>
              </a:defRPr>
            </a:lvl4pPr>
            <a:lvl5pPr lvl="4" algn="l">
              <a:lnSpc>
                <a:spcPct val="100000"/>
              </a:lnSpc>
              <a:spcBef>
                <a:spcPts val="0"/>
              </a:spcBef>
              <a:spcAft>
                <a:spcPts val="0"/>
              </a:spcAft>
              <a:buClr>
                <a:schemeClr val="dk1"/>
              </a:buClr>
              <a:buSzPts val="3000"/>
              <a:buNone/>
              <a:defRPr sz="3000">
                <a:solidFill>
                  <a:srgbClr val="A64D79"/>
                </a:solidFill>
              </a:defRPr>
            </a:lvl5pPr>
            <a:lvl6pPr lvl="5" algn="l">
              <a:lnSpc>
                <a:spcPct val="100000"/>
              </a:lnSpc>
              <a:spcBef>
                <a:spcPts val="0"/>
              </a:spcBef>
              <a:spcAft>
                <a:spcPts val="0"/>
              </a:spcAft>
              <a:buClr>
                <a:schemeClr val="dk1"/>
              </a:buClr>
              <a:buSzPts val="3000"/>
              <a:buNone/>
              <a:defRPr sz="3000">
                <a:solidFill>
                  <a:srgbClr val="A64D79"/>
                </a:solidFill>
              </a:defRPr>
            </a:lvl6pPr>
            <a:lvl7pPr lvl="6" algn="l">
              <a:lnSpc>
                <a:spcPct val="100000"/>
              </a:lnSpc>
              <a:spcBef>
                <a:spcPts val="0"/>
              </a:spcBef>
              <a:spcAft>
                <a:spcPts val="0"/>
              </a:spcAft>
              <a:buClr>
                <a:schemeClr val="dk1"/>
              </a:buClr>
              <a:buSzPts val="3000"/>
              <a:buNone/>
              <a:defRPr sz="3000">
                <a:solidFill>
                  <a:srgbClr val="A64D79"/>
                </a:solidFill>
              </a:defRPr>
            </a:lvl7pPr>
            <a:lvl8pPr lvl="7" algn="l">
              <a:lnSpc>
                <a:spcPct val="100000"/>
              </a:lnSpc>
              <a:spcBef>
                <a:spcPts val="0"/>
              </a:spcBef>
              <a:spcAft>
                <a:spcPts val="0"/>
              </a:spcAft>
              <a:buClr>
                <a:schemeClr val="dk1"/>
              </a:buClr>
              <a:buSzPts val="3000"/>
              <a:buNone/>
              <a:defRPr sz="3000">
                <a:solidFill>
                  <a:srgbClr val="A64D79"/>
                </a:solidFill>
              </a:defRPr>
            </a:lvl8pPr>
            <a:lvl9pPr lvl="8" algn="l">
              <a:lnSpc>
                <a:spcPct val="100000"/>
              </a:lnSpc>
              <a:spcBef>
                <a:spcPts val="0"/>
              </a:spcBef>
              <a:spcAft>
                <a:spcPts val="0"/>
              </a:spcAft>
              <a:buClr>
                <a:schemeClr val="dk1"/>
              </a:buClr>
              <a:buSzPts val="3000"/>
              <a:buNone/>
              <a:defRPr sz="3000">
                <a:solidFill>
                  <a:srgbClr val="A64D79"/>
                </a:solidFill>
              </a:defRPr>
            </a:lvl9pPr>
          </a:lstStyle>
          <a:p/>
        </p:txBody>
      </p:sp>
      <p:sp>
        <p:nvSpPr>
          <p:cNvPr id="97" name="Google Shape;97;p19"/>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8" name="Google Shape;9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99" name="Shape 99"/>
        <p:cNvGrpSpPr/>
        <p:nvPr/>
      </p:nvGrpSpPr>
      <p:grpSpPr>
        <a:xfrm>
          <a:off x="0" y="0"/>
          <a:ext cx="0" cy="0"/>
          <a:chOff x="0" y="0"/>
          <a:chExt cx="0" cy="0"/>
        </a:xfrm>
      </p:grpSpPr>
      <p:sp>
        <p:nvSpPr>
          <p:cNvPr id="100" name="Google Shape;100;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03" name="Google Shape;103;p2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4" name="Google Shape;104;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105" name="Shape 105"/>
        <p:cNvGrpSpPr/>
        <p:nvPr/>
      </p:nvGrpSpPr>
      <p:grpSpPr>
        <a:xfrm>
          <a:off x="0" y="0"/>
          <a:ext cx="0" cy="0"/>
          <a:chOff x="0" y="0"/>
          <a:chExt cx="0" cy="0"/>
        </a:xfrm>
      </p:grpSpPr>
      <p:sp>
        <p:nvSpPr>
          <p:cNvPr id="106" name="Google Shape;106;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108" name="Google Shape;108;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9" name="Google Shape;109;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www.youtube.com/watch?v=dVp9Z5k0dEE"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hyperlink" Target="https://docs.google.com/document/d/1UMePfwRJCiJnkr08arW6HDJn-1fqUjEDQQTo578e10g/edit?usp=sharing" TargetMode="External"/><Relationship Id="rId4" Type="http://schemas.openxmlformats.org/officeDocument/2006/relationships/hyperlink" Target="https://docs.google.com/document/d/1x3yaeIIHPKAdJGbo2VWp3dhVuDRL6ArkBqsDhdeH5gk/edit?usp=sharing" TargetMode="External"/><Relationship Id="rId5" Type="http://schemas.openxmlformats.org/officeDocument/2006/relationships/hyperlink" Target="https://i2.wp.com/www.techweekly.com/viewpoints/wp-content/uploads/2016/09/20-cognitive-biases-that-screw-up-your-decisions.png" TargetMode="External"/><Relationship Id="rId6" Type="http://schemas.openxmlformats.org/officeDocument/2006/relationships/hyperlink" Target="https://digitalwellbeing.org/how-marketers-use-20-cognitive-biases-that-screw-up-your-decis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hyperlink" Target="http://www.youtube.com/watch?v=laqVpplmRWo"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15" name="Google Shape;115;p22"/>
          <p:cNvSpPr txBox="1"/>
          <p:nvPr>
            <p:ph type="ctrTitle"/>
          </p:nvPr>
        </p:nvSpPr>
        <p:spPr>
          <a:xfrm>
            <a:off x="952075" y="1577950"/>
            <a:ext cx="7268100" cy="173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200">
                <a:latin typeface="Fugaz One"/>
                <a:ea typeface="Fugaz One"/>
                <a:cs typeface="Fugaz One"/>
                <a:sym typeface="Fugaz One"/>
              </a:rPr>
              <a:t>BANDWAGONS AND BLIND SPOTS</a:t>
            </a:r>
            <a:endParaRPr b="1" sz="6200">
              <a:latin typeface="Fugaz One"/>
              <a:ea typeface="Fugaz One"/>
              <a:cs typeface="Fugaz One"/>
              <a:sym typeface="Fugaz One"/>
            </a:endParaRPr>
          </a:p>
        </p:txBody>
      </p:sp>
      <p:sp>
        <p:nvSpPr>
          <p:cNvPr id="116" name="Google Shape;116;p22"/>
          <p:cNvSpPr txBox="1"/>
          <p:nvPr>
            <p:ph idx="1" type="subTitle"/>
          </p:nvPr>
        </p:nvSpPr>
        <p:spPr>
          <a:xfrm>
            <a:off x="952075" y="3809800"/>
            <a:ext cx="7416000" cy="78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300">
                <a:solidFill>
                  <a:srgbClr val="D0E0E3"/>
                </a:solidFill>
              </a:rPr>
              <a:t>I can discuss a range of different biases, how they can be used to exploit us, and strategies to prevent this </a:t>
            </a:r>
            <a:endParaRPr i="1" sz="2300"/>
          </a:p>
        </p:txBody>
      </p:sp>
      <p:sp>
        <p:nvSpPr>
          <p:cNvPr id="117" name="Google Shape;117;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BQ4</a:t>
            </a:r>
            <a:r>
              <a:rPr lang="en" sz="3000">
                <a:solidFill>
                  <a:srgbClr val="D0E0E3"/>
                </a:solidFill>
                <a:latin typeface="Proxima Nova"/>
                <a:ea typeface="Proxima Nova"/>
                <a:cs typeface="Proxima Nova"/>
                <a:sym typeface="Proxima Nova"/>
              </a:rPr>
              <a:t> Perspectives </a:t>
            </a:r>
            <a:r>
              <a:rPr b="1" i="1" lang="en" sz="3000">
                <a:solidFill>
                  <a:srgbClr val="D0E0E3"/>
                </a:solidFill>
                <a:latin typeface="Proxima Nova"/>
                <a:ea typeface="Proxima Nova"/>
                <a:cs typeface="Proxima Nova"/>
                <a:sym typeface="Proxima Nova"/>
              </a:rPr>
              <a:t>Lesson 2</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8" name="Google Shape;118;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81" name="Google Shape;181;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82" name="Google Shape;182;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83" name="Google Shape;183;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4" name="Google Shape;184;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rotWithShape="1">
          <a:blip r:embed="rId3">
            <a:alphaModFix/>
          </a:blip>
          <a:srcRect b="0" l="20373" r="20367" t="0"/>
          <a:stretch/>
        </p:blipFill>
        <p:spPr>
          <a:xfrm>
            <a:off x="0" y="0"/>
            <a:ext cx="4572000" cy="5143501"/>
          </a:xfrm>
          <a:prstGeom prst="rect">
            <a:avLst/>
          </a:prstGeom>
          <a:noFill/>
          <a:ln>
            <a:noFill/>
          </a:ln>
        </p:spPr>
      </p:pic>
      <p:sp>
        <p:nvSpPr>
          <p:cNvPr id="124" name="Google Shape;124;p23"/>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Starter</a:t>
            </a:r>
            <a:r>
              <a:rPr b="0" lang="en">
                <a:latin typeface="Ultra"/>
                <a:ea typeface="Ultra"/>
                <a:cs typeface="Ultra"/>
                <a:sym typeface="Ultra"/>
              </a:rPr>
              <a:t>	</a:t>
            </a:r>
            <a:endParaRPr b="0">
              <a:latin typeface="Ultra"/>
              <a:ea typeface="Ultra"/>
              <a:cs typeface="Ultra"/>
              <a:sym typeface="Ultra"/>
            </a:endParaRPr>
          </a:p>
        </p:txBody>
      </p:sp>
      <p:sp>
        <p:nvSpPr>
          <p:cNvPr id="125" name="Google Shape;125;p23"/>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What do you remember about ‘confirmation bias’ from our last big question?</a:t>
            </a:r>
            <a:endParaRPr sz="1800"/>
          </a:p>
          <a:p>
            <a:pPr indent="0" lvl="0" marL="0" rtl="0" algn="l">
              <a:spcBef>
                <a:spcPts val="1600"/>
              </a:spcBef>
              <a:spcAft>
                <a:spcPts val="1600"/>
              </a:spcAft>
              <a:buNone/>
            </a:pPr>
            <a:r>
              <a:rPr lang="en" sz="1800"/>
              <a:t>Are you aware of any other cognitive biases that prevent us from producing accurate knowledge about the world?</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This animation introduces the key concepts of unconscious bias.  It forms part of the Royal Society’s efforts to ensure that all those who serve on Royal Society selection and appointment panels are aware of differences in how candidates may present themselves, how to recognise bias in yourself and others, how to recognise inappropriate advocacy or unreasoned judgement. You can find out more about unconscious bias and download a briefing which includes current academic research at www.royalsociety.org/diversity." id="130" name="Google Shape;130;p24" title="Understanding unconscious bias">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31" name="Google Shape;131;p24"/>
          <p:cNvSpPr txBox="1"/>
          <p:nvPr>
            <p:ph type="title"/>
          </p:nvPr>
        </p:nvSpPr>
        <p:spPr>
          <a:xfrm>
            <a:off x="461350" y="672550"/>
            <a:ext cx="2883600" cy="16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45818E"/>
                </a:solidFill>
                <a:latin typeface="Ultra"/>
                <a:ea typeface="Ultra"/>
                <a:cs typeface="Ultra"/>
                <a:sym typeface="Ultra"/>
              </a:rPr>
              <a:t>Why are biases a problem? </a:t>
            </a:r>
            <a:endParaRPr sz="3400">
              <a:solidFill>
                <a:srgbClr val="45818E"/>
              </a:solidFill>
              <a:latin typeface="Ultra"/>
              <a:ea typeface="Ultra"/>
              <a:cs typeface="Ultra"/>
              <a:sym typeface="Ultra"/>
            </a:endParaRPr>
          </a:p>
        </p:txBody>
      </p:sp>
      <p:sp>
        <p:nvSpPr>
          <p:cNvPr id="132" name="Google Shape;132;p24"/>
          <p:cNvSpPr txBox="1"/>
          <p:nvPr>
            <p:ph idx="1" type="body"/>
          </p:nvPr>
        </p:nvSpPr>
        <p:spPr>
          <a:xfrm>
            <a:off x="461200" y="2601200"/>
            <a:ext cx="2883600" cy="18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List the key problems caused by bias identified in this animation.</a:t>
            </a:r>
            <a:endParaRPr sz="1800"/>
          </a:p>
          <a:p>
            <a:pPr indent="0" lvl="0" marL="0" rtl="0" algn="l">
              <a:spcBef>
                <a:spcPts val="1600"/>
              </a:spcBef>
              <a:spcAft>
                <a:spcPts val="1600"/>
              </a:spcAft>
              <a:buNone/>
            </a:pPr>
            <a:r>
              <a:rPr lang="en" sz="1800"/>
              <a:t>Can you think of any other problems?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136" name="Shape 136"/>
        <p:cNvGrpSpPr/>
        <p:nvPr/>
      </p:nvGrpSpPr>
      <p:grpSpPr>
        <a:xfrm>
          <a:off x="0" y="0"/>
          <a:ext cx="0" cy="0"/>
          <a:chOff x="0" y="0"/>
          <a:chExt cx="0" cy="0"/>
        </a:xfrm>
      </p:grpSpPr>
      <p:sp>
        <p:nvSpPr>
          <p:cNvPr id="137" name="Google Shape;137;p25"/>
          <p:cNvSpPr txBox="1"/>
          <p:nvPr>
            <p:ph type="title"/>
          </p:nvPr>
        </p:nvSpPr>
        <p:spPr>
          <a:xfrm>
            <a:off x="304800" y="502075"/>
            <a:ext cx="8550900" cy="10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6000">
                <a:solidFill>
                  <a:srgbClr val="45818E"/>
                </a:solidFill>
                <a:latin typeface="Ultra"/>
                <a:ea typeface="Ultra"/>
                <a:cs typeface="Ultra"/>
                <a:sym typeface="Ultra"/>
              </a:rPr>
              <a:t>20 key biases</a:t>
            </a:r>
            <a:endParaRPr b="0" sz="6000">
              <a:solidFill>
                <a:srgbClr val="45818E"/>
              </a:solidFill>
              <a:latin typeface="Ultra"/>
              <a:ea typeface="Ultra"/>
              <a:cs typeface="Ultra"/>
              <a:sym typeface="Ultra"/>
            </a:endParaRPr>
          </a:p>
        </p:txBody>
      </p:sp>
      <p:sp>
        <p:nvSpPr>
          <p:cNvPr id="138" name="Google Shape;138;p25"/>
          <p:cNvSpPr txBox="1"/>
          <p:nvPr>
            <p:ph idx="1" type="body"/>
          </p:nvPr>
        </p:nvSpPr>
        <p:spPr>
          <a:xfrm>
            <a:off x="304725" y="2370400"/>
            <a:ext cx="1914000" cy="252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With a partner, read through the 20 key biases (on </a:t>
            </a:r>
            <a:r>
              <a:rPr lang="en" sz="1800" u="sng">
                <a:solidFill>
                  <a:schemeClr val="hlink"/>
                </a:solidFill>
                <a:hlinkClick r:id="rId3"/>
              </a:rPr>
              <a:t>handout 1</a:t>
            </a:r>
            <a:r>
              <a:rPr lang="en" sz="1800"/>
              <a:t>)</a:t>
            </a:r>
            <a:endParaRPr sz="1800"/>
          </a:p>
        </p:txBody>
      </p:sp>
      <p:sp>
        <p:nvSpPr>
          <p:cNvPr id="139" name="Google Shape;139;p25"/>
          <p:cNvSpPr txBox="1"/>
          <p:nvPr>
            <p:ph idx="2" type="body"/>
          </p:nvPr>
        </p:nvSpPr>
        <p:spPr>
          <a:xfrm>
            <a:off x="2470250" y="2370400"/>
            <a:ext cx="1914000" cy="252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50"/>
              <a:t>Choose 2 biases that you want to find out about, and cut and paste them onto your research sheet (</a:t>
            </a:r>
            <a:r>
              <a:rPr lang="en" sz="1750" u="sng">
                <a:solidFill>
                  <a:schemeClr val="hlink"/>
                </a:solidFill>
                <a:hlinkClick r:id="rId4"/>
              </a:rPr>
              <a:t>handout 2</a:t>
            </a:r>
            <a:r>
              <a:rPr lang="en" sz="1750"/>
              <a:t>)</a:t>
            </a:r>
            <a:endParaRPr sz="1750"/>
          </a:p>
        </p:txBody>
      </p:sp>
      <p:sp>
        <p:nvSpPr>
          <p:cNvPr id="140" name="Google Shape;140;p25"/>
          <p:cNvSpPr txBox="1"/>
          <p:nvPr>
            <p:ph idx="3" type="body"/>
          </p:nvPr>
        </p:nvSpPr>
        <p:spPr>
          <a:xfrm>
            <a:off x="4635775" y="2370400"/>
            <a:ext cx="1914000" cy="252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Using the </a:t>
            </a:r>
            <a:r>
              <a:rPr lang="en" sz="1300" u="sng">
                <a:solidFill>
                  <a:schemeClr val="hlink"/>
                </a:solidFill>
                <a:hlinkClick r:id="rId5"/>
              </a:rPr>
              <a:t>Business Insider infographic</a:t>
            </a:r>
            <a:r>
              <a:rPr lang="en" sz="1300"/>
              <a:t>, write a short explanation of your biases, upload an image to represent them, and explain how they can be exploited (check out </a:t>
            </a:r>
            <a:r>
              <a:rPr lang="en" sz="1300" u="sng">
                <a:solidFill>
                  <a:schemeClr val="hlink"/>
                </a:solidFill>
                <a:hlinkClick r:id="rId6"/>
              </a:rPr>
              <a:t>this site</a:t>
            </a:r>
            <a:r>
              <a:rPr lang="en" sz="1300"/>
              <a:t> to help you with this)</a:t>
            </a:r>
            <a:endParaRPr sz="1300"/>
          </a:p>
        </p:txBody>
      </p:sp>
      <p:sp>
        <p:nvSpPr>
          <p:cNvPr id="141" name="Google Shape;141;p25"/>
          <p:cNvSpPr txBox="1"/>
          <p:nvPr>
            <p:ph idx="4" type="body"/>
          </p:nvPr>
        </p:nvSpPr>
        <p:spPr>
          <a:xfrm>
            <a:off x="6781950" y="2370400"/>
            <a:ext cx="1914000" cy="252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When you’ve finished your two biases, find out about all the other ones, transferring information onto your research document</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6"/>
          <p:cNvPicPr preferRelativeResize="0"/>
          <p:nvPr/>
        </p:nvPicPr>
        <p:blipFill rotWithShape="1">
          <a:blip r:embed="rId3">
            <a:alphaModFix/>
          </a:blip>
          <a:srcRect b="0" l="0" r="-836" t="0"/>
          <a:stretch/>
        </p:blipFill>
        <p:spPr>
          <a:xfrm>
            <a:off x="4549175" y="310900"/>
            <a:ext cx="4548926" cy="4521699"/>
          </a:xfrm>
          <a:prstGeom prst="rect">
            <a:avLst/>
          </a:prstGeom>
          <a:noFill/>
          <a:ln>
            <a:noFill/>
          </a:ln>
        </p:spPr>
      </p:pic>
      <p:sp>
        <p:nvSpPr>
          <p:cNvPr id="147" name="Google Shape;147;p26"/>
          <p:cNvSpPr txBox="1"/>
          <p:nvPr>
            <p:ph type="title"/>
          </p:nvPr>
        </p:nvSpPr>
        <p:spPr>
          <a:xfrm>
            <a:off x="222625" y="406900"/>
            <a:ext cx="4882800" cy="106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45818E"/>
                </a:solidFill>
                <a:latin typeface="Ultra"/>
                <a:ea typeface="Ultra"/>
                <a:cs typeface="Ultra"/>
                <a:sym typeface="Ultra"/>
              </a:rPr>
              <a:t>Self-diagnosis</a:t>
            </a:r>
            <a:endParaRPr sz="3600">
              <a:solidFill>
                <a:srgbClr val="45818E"/>
              </a:solidFill>
              <a:latin typeface="Ultra"/>
              <a:ea typeface="Ultra"/>
              <a:cs typeface="Ultra"/>
              <a:sym typeface="Ultra"/>
            </a:endParaRPr>
          </a:p>
        </p:txBody>
      </p:sp>
      <p:sp>
        <p:nvSpPr>
          <p:cNvPr id="148" name="Google Shape;148;p26"/>
          <p:cNvSpPr txBox="1"/>
          <p:nvPr>
            <p:ph idx="1" type="body"/>
          </p:nvPr>
        </p:nvSpPr>
        <p:spPr>
          <a:xfrm>
            <a:off x="222625" y="1711375"/>
            <a:ext cx="4011900" cy="2720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Which of the biases do you think you think are most widespread?</a:t>
            </a:r>
            <a:endParaRPr sz="1800"/>
          </a:p>
          <a:p>
            <a:pPr indent="-342900" lvl="0" marL="457200" rtl="0" algn="l">
              <a:spcBef>
                <a:spcPts val="1000"/>
              </a:spcBef>
              <a:spcAft>
                <a:spcPts val="0"/>
              </a:spcAft>
              <a:buSzPts val="1800"/>
              <a:buChar char="●"/>
            </a:pPr>
            <a:r>
              <a:rPr lang="en" sz="1800"/>
              <a:t>Which of the biases do you think you are most vulnerable to?</a:t>
            </a:r>
            <a:endParaRPr sz="1800"/>
          </a:p>
          <a:p>
            <a:pPr indent="-342900" lvl="0" marL="457200" rtl="0" algn="l">
              <a:spcBef>
                <a:spcPts val="1000"/>
              </a:spcBef>
              <a:spcAft>
                <a:spcPts val="1000"/>
              </a:spcAft>
              <a:buSzPts val="1800"/>
              <a:buChar char="●"/>
            </a:pPr>
            <a:r>
              <a:rPr lang="en" sz="1800"/>
              <a:t>Can you suggest any strategies to overcome these biases?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268650" y="672550"/>
            <a:ext cx="3175800" cy="6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Ultra"/>
                <a:ea typeface="Ultra"/>
                <a:cs typeface="Ultra"/>
                <a:sym typeface="Ultra"/>
              </a:rPr>
              <a:t>Be an outsider?</a:t>
            </a:r>
            <a:endParaRPr sz="2400">
              <a:solidFill>
                <a:srgbClr val="45818E"/>
              </a:solidFill>
              <a:latin typeface="Ultra"/>
              <a:ea typeface="Ultra"/>
              <a:cs typeface="Ultra"/>
              <a:sym typeface="Ultra"/>
            </a:endParaRPr>
          </a:p>
        </p:txBody>
      </p:sp>
      <p:sp>
        <p:nvSpPr>
          <p:cNvPr id="154" name="Google Shape;154;p27"/>
          <p:cNvSpPr txBox="1"/>
          <p:nvPr>
            <p:ph idx="1" type="body"/>
          </p:nvPr>
        </p:nvSpPr>
        <p:spPr>
          <a:xfrm>
            <a:off x="268650" y="1424225"/>
            <a:ext cx="3083700" cy="3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What does Julia Galef mean by “looking at a problem as an outsider”?</a:t>
            </a:r>
            <a:endParaRPr sz="2000">
              <a:solidFill>
                <a:schemeClr val="dk2"/>
              </a:solidFill>
            </a:endParaRPr>
          </a:p>
          <a:p>
            <a:pPr indent="0" lvl="0" marL="0" rtl="0" algn="l">
              <a:spcBef>
                <a:spcPts val="1600"/>
              </a:spcBef>
              <a:spcAft>
                <a:spcPts val="0"/>
              </a:spcAft>
              <a:buNone/>
            </a:pPr>
            <a:r>
              <a:rPr lang="en" sz="2000">
                <a:solidFill>
                  <a:schemeClr val="dk2"/>
                </a:solidFill>
              </a:rPr>
              <a:t>How can this help us overcome unconscious biases?</a:t>
            </a:r>
            <a:endParaRPr sz="2000"/>
          </a:p>
          <a:p>
            <a:pPr indent="0" lvl="0" marL="0" rtl="0" algn="l">
              <a:spcBef>
                <a:spcPts val="1600"/>
              </a:spcBef>
              <a:spcAft>
                <a:spcPts val="1600"/>
              </a:spcAft>
              <a:buNone/>
            </a:pPr>
            <a:r>
              <a:t/>
            </a:r>
            <a:endParaRPr sz="2000"/>
          </a:p>
        </p:txBody>
      </p:sp>
      <p:pic>
        <p:nvPicPr>
          <p:cNvPr descr="Watch the newest video from Big Think: https://bigth.ink/NewVideo&#10;Join Big Think Edge for exclusive videos: https://bigth.ink/Edge&#10;---------------------------------------------------------------------------------- &#10;&#10;---------------------------------------------------------------------------------- &#10;ABOUT BIG THINK:&#10;&#10;Smarter Faster™&#10;Big Think is the leading source of expert-driven, actionable, educational content -- with thousands of videos, featuring experts ranging from Bill Clinton to Bill Nye, we help you get smarter, faster. S​ubscribe to learn from top minds like these daily. Get actionable lessons from the world’s greatest thinkers &amp; doers. Our experts are either disrupting or leading their respective fields. ​We aim to help you explore the big ideas and core skills that define knowledge in the 21st century, so you can apply them to the questions and challenges in your own life.&#10;&#10;Other Frequent contributors include Michio Kaku &amp; Neil DeGrasse Tyson.&#10;&#10;Michio Kaku Playlist: https://bigth.ink/kaku&#10;Bill Nye Playlist: https://bigth.ink/BillNye&#10;Neil DeGrasse Tyson Playlist: https://bigth.ink/deGrasseTyson&#10;&#10;Read more at Bigthink.com for a multitude of articles just as informative and satisfying as our videos. New articles posted daily on a range of intellectual topics.&#10;&#10;Join Big Think Edge, to gain access to a world-class learning platform focused on building the soft skills essential to 21st century success. It features insight from many of the most celebrated and intelligent individuals in the world today. Topics on the platform are focused on: emotional intelligence, digital fluency, health and wellness, critical thinking, creativity, communication, career development, lifelong learning, management, problem solving &amp; self-motivation.&#10;&#10;BIG THINK EDGE: https://bigth.ink/Edge&#10;&#10;If you're interested in licensing this or any other Big Think clip for commercial or private use, contact our licensing partner, Executive Interviews: https://bigth.ink/licensing&#10;----------------------------------------------------------------------------------&#10;Follow Big Think here:&#10;&#10;📰BigThink.com: https://bigth.ink&#10;🧔Facebook: https://bigth.ink/facebook&#10;🐦Twitter: https://bigth.ink/twitter&#10;📸Instagram: https://bigth.ink/Instragram&#10;📹YouTube: https://bigth.ink/youtube&#10;✉ E-mail: info@bigthink.com &#10; ----------------------------------------------------------------------------------" id="155" name="Google Shape;155;p27" title="Rationality in Action: Look at a Problem as an Outsider">
            <a:hlinkClick r:id="rId3"/>
          </p:cNvPr>
          <p:cNvPicPr preferRelativeResize="0"/>
          <p:nvPr/>
        </p:nvPicPr>
        <p:blipFill>
          <a:blip r:embed="rId4">
            <a:alphaModFix/>
          </a:blip>
          <a:stretch>
            <a:fillRect/>
          </a:stretch>
        </p:blipFill>
        <p:spPr>
          <a:xfrm>
            <a:off x="3645275" y="672550"/>
            <a:ext cx="5015033" cy="3761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61" name="Google Shape;161;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62" name="Google Shape;162;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exhibition prompt</a:t>
            </a:r>
            <a:r>
              <a:rPr i="1" lang="en"/>
              <a:t> To what extent is objectivity possible in the production or acquisition of knowledge? (IAP-28) </a:t>
            </a:r>
            <a:endParaRPr i="1"/>
          </a:p>
          <a:p>
            <a:pPr indent="-342900" lvl="0" marL="457200" rtl="0" algn="l">
              <a:spcBef>
                <a:spcPts val="1600"/>
              </a:spcBef>
              <a:spcAft>
                <a:spcPts val="0"/>
              </a:spcAft>
              <a:buSzPts val="1800"/>
              <a:buChar char="●"/>
            </a:pPr>
            <a:r>
              <a:rPr lang="en"/>
              <a:t>Refer to the ideas from this lesson to answer this question.</a:t>
            </a:r>
            <a:endParaRPr/>
          </a:p>
          <a:p>
            <a:pPr indent="-342900" lvl="0" marL="457200" rtl="0" algn="l">
              <a:spcBef>
                <a:spcPts val="1000"/>
              </a:spcBef>
              <a:spcAft>
                <a:spcPts val="0"/>
              </a:spcAft>
              <a:buSzPts val="1800"/>
              <a:buChar char="●"/>
            </a:pPr>
            <a:r>
              <a:rPr lang="en"/>
              <a:t>For example, think about the difficulties of remaining objective about the world - and strategies we could employ to help us achieve this.</a:t>
            </a:r>
            <a:endParaRPr/>
          </a:p>
          <a:p>
            <a:pPr indent="-342900" lvl="0" marL="457200" rtl="0" algn="l">
              <a:spcBef>
                <a:spcPts val="1000"/>
              </a:spcBef>
              <a:spcAft>
                <a:spcPts val="0"/>
              </a:spcAft>
              <a:buSzPts val="1800"/>
              <a:buChar char="●"/>
            </a:pPr>
            <a:r>
              <a:rPr lang="en"/>
              <a:t>Which objects could help to illustrate your answer?</a:t>
            </a:r>
            <a:endParaRPr/>
          </a:p>
          <a:p>
            <a:pPr indent="0" lvl="0" marL="0" rtl="0" algn="l">
              <a:spcBef>
                <a:spcPts val="10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9"/>
          <p:cNvPicPr preferRelativeResize="0"/>
          <p:nvPr/>
        </p:nvPicPr>
        <p:blipFill rotWithShape="1">
          <a:blip r:embed="rId3">
            <a:alphaModFix/>
          </a:blip>
          <a:srcRect b="35668" l="0" r="0" t="15402"/>
          <a:stretch/>
        </p:blipFill>
        <p:spPr>
          <a:xfrm>
            <a:off x="0" y="0"/>
            <a:ext cx="9144000" cy="2981476"/>
          </a:xfrm>
          <a:prstGeom prst="rect">
            <a:avLst/>
          </a:prstGeom>
          <a:noFill/>
          <a:ln>
            <a:noFill/>
          </a:ln>
        </p:spPr>
      </p:pic>
      <p:sp>
        <p:nvSpPr>
          <p:cNvPr id="168" name="Google Shape;168;p29"/>
          <p:cNvSpPr txBox="1"/>
          <p:nvPr>
            <p:ph idx="1" type="body"/>
          </p:nvPr>
        </p:nvSpPr>
        <p:spPr>
          <a:xfrm>
            <a:off x="283975" y="3319000"/>
            <a:ext cx="8584200" cy="14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“Science is the search for </a:t>
            </a:r>
            <a:r>
              <a:rPr b="1" lang="en" sz="1800">
                <a:solidFill>
                  <a:srgbClr val="CC4125"/>
                </a:solidFill>
              </a:rPr>
              <a:t>truth</a:t>
            </a:r>
            <a:r>
              <a:rPr lang="en" sz="1800"/>
              <a:t>, that is the effort to understand the world: it involves the </a:t>
            </a:r>
            <a:r>
              <a:rPr b="1" lang="en" sz="1800"/>
              <a:t>rejection of bias</a:t>
            </a:r>
            <a:r>
              <a:rPr lang="en" sz="1800"/>
              <a:t>, of </a:t>
            </a:r>
            <a:r>
              <a:rPr b="1" lang="en" sz="1800"/>
              <a:t>dogma</a:t>
            </a:r>
            <a:r>
              <a:rPr lang="en" sz="1800"/>
              <a:t>, of </a:t>
            </a:r>
            <a:r>
              <a:rPr b="1" lang="en" sz="1800"/>
              <a:t>revelation</a:t>
            </a:r>
            <a:r>
              <a:rPr lang="en" sz="1800"/>
              <a:t>, but not the rejection of morality.” </a:t>
            </a:r>
            <a:endParaRPr sz="1800"/>
          </a:p>
          <a:p>
            <a:pPr indent="0" lvl="0" marL="0" rtl="0" algn="r">
              <a:spcBef>
                <a:spcPts val="0"/>
              </a:spcBef>
              <a:spcAft>
                <a:spcPts val="0"/>
              </a:spcAft>
              <a:buNone/>
            </a:pPr>
            <a:r>
              <a:rPr i="1" lang="en" sz="1800"/>
              <a:t>(Linus Pauling)</a:t>
            </a:r>
            <a:endParaRPr i="1" sz="1800"/>
          </a:p>
          <a:p>
            <a:pPr indent="0" lvl="0" marL="0" rtl="0" algn="l">
              <a:spcBef>
                <a:spcPts val="0"/>
              </a:spcBef>
              <a:spcAft>
                <a:spcPts val="1600"/>
              </a:spcAft>
              <a:buNone/>
            </a:pPr>
            <a:r>
              <a:rPr lang="en" sz="1800"/>
              <a:t>What key strategy would you identify to help us achieve this?</a:t>
            </a:r>
            <a:r>
              <a:rPr lang="en" sz="1800"/>
              <a:t>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4" name="Google Shape;174;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175" name="Google Shape;175;p30"/>
          <p:cNvGraphicFramePr/>
          <p:nvPr/>
        </p:nvGraphicFramePr>
        <p:xfrm>
          <a:off x="2002350" y="1768900"/>
          <a:ext cx="3000000" cy="3000000"/>
        </p:xfrm>
        <a:graphic>
          <a:graphicData uri="http://schemas.openxmlformats.org/drawingml/2006/table">
            <a:tbl>
              <a:tblPr>
                <a:noFill/>
                <a:tableStyleId>{6E02483A-F35C-4C5A-8B5E-A767668F6B3E}</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IAP-12 (bias), IAP-28 (objectivity), IAP-26 (interactions)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